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3417" autoAdjust="0"/>
  </p:normalViewPr>
  <p:slideViewPr>
    <p:cSldViewPr snapToGrid="0" showGuides="1">
      <p:cViewPr varScale="1">
        <p:scale>
          <a:sx n="71" d="100"/>
          <a:sy n="71" d="100"/>
        </p:scale>
        <p:origin x="19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2-11-2022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2-11-2022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2-11-2022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2-11-2022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2-11-2022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2-11-2022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Voedergewassen V31 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b="1" dirty="0"/>
              <a:t>H9. Ziekten plagen en beschadigingen </a:t>
            </a:r>
          </a:p>
        </p:txBody>
      </p:sp>
    </p:spTree>
    <p:extLst>
      <p:ext uri="{BB962C8B-B14F-4D97-AF65-F5344CB8AC3E}">
        <p14:creationId xmlns:p14="http://schemas.microsoft.com/office/powerpoint/2010/main" val="51776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8" y="265112"/>
            <a:ext cx="8856663" cy="52562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23888" algn="l"/>
              </a:tabLst>
              <a:defRPr/>
            </a:pPr>
            <a:r>
              <a:rPr lang="nl-NL" altLang="nl-NL" sz="2800" dirty="0"/>
              <a:t>9.1 </a:t>
            </a:r>
            <a:r>
              <a:rPr lang="nl-NL" altLang="nl-NL" sz="2800" u="sng" dirty="0"/>
              <a:t>Nematoden</a:t>
            </a:r>
            <a:r>
              <a:rPr lang="nl-NL" altLang="nl-NL" sz="2800" dirty="0"/>
              <a:t>: aaltjes</a:t>
            </a:r>
            <a:br>
              <a:rPr lang="nl-NL" altLang="nl-NL" sz="2800" dirty="0"/>
            </a:br>
            <a:r>
              <a:rPr lang="nl-NL" altLang="nl-NL" sz="2800" dirty="0"/>
              <a:t>      - bij mais: weinig problemen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23888" algn="l"/>
              </a:tabLst>
              <a:defRPr/>
            </a:pPr>
            <a:r>
              <a:rPr lang="nl-NL" altLang="nl-NL" sz="2800" dirty="0"/>
              <a:t>	- mais kan vermeerderen voor vervolggewassen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23888" algn="l"/>
              </a:tabLst>
              <a:defRPr/>
            </a:pPr>
            <a:endParaRPr lang="nl-NL" altLang="nl-NL" sz="28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2800" dirty="0"/>
              <a:t>9.2 </a:t>
            </a:r>
            <a:r>
              <a:rPr lang="nl-NL" altLang="nl-NL" sz="2800" u="sng" dirty="0"/>
              <a:t>Schimmels:</a:t>
            </a:r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/>
              <a:t>kieming: korrel behandeld</a:t>
            </a:r>
            <a:endParaRPr lang="nl-NL" altLang="nl-NL" sz="2800" u="sng" dirty="0"/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 err="1"/>
              <a:t>Wortelverbruining</a:t>
            </a:r>
            <a:endParaRPr lang="nl-NL" altLang="nl-NL" sz="2800" dirty="0"/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/>
              <a:t>builenbrand:</a:t>
            </a:r>
            <a:br>
              <a:rPr lang="nl-NL" altLang="nl-NL" sz="2800" dirty="0"/>
            </a:br>
            <a:r>
              <a:rPr lang="nl-NL" altLang="nl-NL" sz="2800" dirty="0"/>
              <a:t>-&gt; sporen blijven over</a:t>
            </a:r>
            <a:br>
              <a:rPr lang="nl-NL" altLang="nl-NL" sz="2800" dirty="0"/>
            </a:br>
            <a:r>
              <a:rPr lang="nl-NL" altLang="nl-NL" sz="2800" dirty="0"/>
              <a:t>-&gt; rasverschillen</a:t>
            </a:r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/>
              <a:t>Stengelrot</a:t>
            </a:r>
            <a:br>
              <a:rPr lang="nl-NL" altLang="nl-NL" sz="2800" dirty="0"/>
            </a:br>
            <a:r>
              <a:rPr lang="nl-NL" altLang="nl-NL" sz="2800" dirty="0"/>
              <a:t>-&gt; in de stengel</a:t>
            </a:r>
            <a:br>
              <a:rPr lang="nl-NL" altLang="nl-NL" sz="2800" dirty="0"/>
            </a:br>
            <a:r>
              <a:rPr lang="nl-NL" altLang="nl-NL" sz="2800" dirty="0"/>
              <a:t>-&gt; </a:t>
            </a:r>
            <a:r>
              <a:rPr lang="nl-NL" altLang="nl-NL" sz="2800" dirty="0" err="1"/>
              <a:t>mycotines</a:t>
            </a:r>
            <a:r>
              <a:rPr lang="nl-NL" altLang="nl-NL" sz="2800" dirty="0"/>
              <a:t> in voer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29" y="2211891"/>
            <a:ext cx="24812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348038" y="4221163"/>
            <a:ext cx="2376487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9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72431"/>
            <a:ext cx="6778625" cy="563562"/>
          </a:xfrm>
        </p:spPr>
        <p:txBody>
          <a:bodyPr/>
          <a:lstStyle/>
          <a:p>
            <a:pPr algn="l" eaLnBrk="1" hangingPunct="1"/>
            <a:r>
              <a:rPr lang="nl-NL" altLang="nl-NL" sz="2400" u="sng" dirty="0"/>
              <a:t>Schimmels: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147130"/>
            <a:ext cx="8488363" cy="5256882"/>
          </a:xfrm>
        </p:spPr>
        <p:txBody>
          <a:bodyPr>
            <a:normAutofit fontScale="92500" lnSpcReduction="10000"/>
          </a:bodyPr>
          <a:lstStyle/>
          <a:p>
            <a:pPr indent="-168275" eaLnBrk="1" hangingPunct="1">
              <a:tabLst>
                <a:tab pos="363538" algn="l"/>
                <a:tab pos="711200" algn="l"/>
              </a:tabLst>
              <a:defRPr/>
            </a:pPr>
            <a:r>
              <a:rPr lang="nl-NL" altLang="nl-NL" sz="2800" dirty="0">
                <a:cs typeface="Arial" charset="0"/>
              </a:rPr>
              <a:t>Maiskopbrand   </a:t>
            </a:r>
            <a:r>
              <a:rPr lang="nl-NL" altLang="nl-NL" sz="1800" dirty="0">
                <a:cs typeface="Arial" charset="0"/>
              </a:rPr>
              <a:t>(mais-kop-brand)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	-&gt; soms verward met builenbrand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	-&gt; kan al bij kieming schade aanbrengen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	-&gt; sporen 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 	 overleven lang</a:t>
            </a:r>
            <a:br>
              <a:rPr lang="nl-NL" altLang="nl-NL" sz="2800" dirty="0">
                <a:cs typeface="Arial" charset="0"/>
              </a:rPr>
            </a:br>
            <a:br>
              <a:rPr lang="nl-NL" altLang="nl-NL" sz="2800" dirty="0">
                <a:cs typeface="Arial" charset="0"/>
              </a:rPr>
            </a:br>
            <a:endParaRPr lang="nl-NL" altLang="nl-NL" sz="2800" dirty="0">
              <a:cs typeface="Arial" charset="0"/>
            </a:endParaRPr>
          </a:p>
          <a:p>
            <a:pPr marL="0" indent="0" eaLnBrk="1" hangingPunct="1">
              <a:buFontTx/>
              <a:buNone/>
              <a:tabLst>
                <a:tab pos="363538" algn="l"/>
                <a:tab pos="711200" algn="l"/>
              </a:tabLst>
              <a:defRPr/>
            </a:pPr>
            <a:br>
              <a:rPr lang="nl-NL" altLang="nl-NL" sz="2800" dirty="0">
                <a:cs typeface="Arial" charset="0"/>
              </a:rPr>
            </a:br>
            <a:br>
              <a:rPr lang="nl-NL" altLang="nl-NL" sz="2800" dirty="0">
                <a:cs typeface="Arial" charset="0"/>
              </a:rPr>
            </a:br>
            <a:br>
              <a:rPr lang="nl-NL" altLang="nl-NL" sz="2800" dirty="0">
                <a:cs typeface="Arial" charset="0"/>
              </a:rPr>
            </a:br>
            <a:endParaRPr lang="nl-NL" altLang="nl-NL" sz="2800" dirty="0">
              <a:cs typeface="Arial" charset="0"/>
            </a:endParaRPr>
          </a:p>
          <a:p>
            <a:pPr eaLnBrk="1" hangingPunct="1">
              <a:tabLst>
                <a:tab pos="363538" algn="l"/>
                <a:tab pos="711200" algn="l"/>
              </a:tabLst>
              <a:defRPr/>
            </a:pPr>
            <a:r>
              <a:rPr lang="nl-NL" sz="2800" dirty="0"/>
              <a:t>Kolfsteelrot -&gt;</a:t>
            </a:r>
          </a:p>
          <a:p>
            <a:pPr marL="0" indent="0" eaLnBrk="1" hangingPunct="1">
              <a:buNone/>
              <a:tabLst>
                <a:tab pos="363538" algn="l"/>
                <a:tab pos="711200" algn="l"/>
              </a:tabLst>
              <a:defRPr/>
            </a:pPr>
            <a:br>
              <a:rPr lang="nl-NL" altLang="nl-NL" sz="1800" dirty="0">
                <a:cs typeface="Arial" charset="0"/>
              </a:rPr>
            </a:br>
            <a:br>
              <a:rPr lang="nl-NL" altLang="nl-NL" sz="1800" dirty="0">
                <a:cs typeface="Arial" charset="0"/>
              </a:rPr>
            </a:br>
            <a:endParaRPr lang="nl-NL" altLang="nl-NL" sz="1800" dirty="0">
              <a:cs typeface="Arial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98700"/>
            <a:ext cx="51085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7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91513" cy="5329237"/>
          </a:xfrm>
        </p:spPr>
        <p:txBody>
          <a:bodyPr/>
          <a:lstStyle/>
          <a:p>
            <a:pPr marL="174625" indent="188913" eaLnBrk="1" hangingPunct="1">
              <a:buFontTx/>
              <a:buNone/>
              <a:tabLst>
                <a:tab pos="812800" algn="l"/>
              </a:tabLst>
              <a:defRPr/>
            </a:pPr>
            <a:r>
              <a:rPr lang="nl-NL" sz="2000" u="sng" dirty="0"/>
              <a:t>(vervolg) Schimmels</a:t>
            </a:r>
            <a:endParaRPr lang="nl-NL" sz="2000" dirty="0">
              <a:cs typeface="Arial" charset="0"/>
            </a:endParaRPr>
          </a:p>
          <a:p>
            <a:pPr marL="711200" indent="-347663" eaLnBrk="1" hangingPunct="1">
              <a:defRPr/>
            </a:pPr>
            <a:r>
              <a:rPr lang="nl-NL" altLang="nl-NL" sz="2800" dirty="0">
                <a:cs typeface="Arial" charset="0"/>
              </a:rPr>
              <a:t>Bladvlekkenziekte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(stippen op het blad)</a:t>
            </a:r>
          </a:p>
          <a:p>
            <a:pPr marL="711200" indent="-347663" eaLnBrk="1" hangingPunct="1">
              <a:defRPr/>
            </a:pPr>
            <a:r>
              <a:rPr lang="nl-NL" sz="2800" dirty="0" err="1"/>
              <a:t>Rhizoctonia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-&gt; aantasting wortel </a:t>
            </a:r>
          </a:p>
          <a:p>
            <a:pPr marL="0" indent="0">
              <a:buFontTx/>
              <a:buNone/>
              <a:tabLst>
                <a:tab pos="449263" algn="l"/>
              </a:tabLst>
              <a:defRPr/>
            </a:pPr>
            <a:endParaRPr lang="nl-NL" sz="2800" u="sng" dirty="0"/>
          </a:p>
          <a:p>
            <a:pPr marL="0" indent="0">
              <a:buFontTx/>
              <a:buNone/>
              <a:tabLst>
                <a:tab pos="449263" algn="l"/>
              </a:tabLst>
              <a:defRPr/>
            </a:pPr>
            <a:r>
              <a:rPr lang="nl-NL" sz="2800" u="sng" dirty="0"/>
              <a:t>9.3 Insecten</a:t>
            </a:r>
            <a:br>
              <a:rPr lang="nl-NL" sz="2800" dirty="0"/>
            </a:br>
            <a:r>
              <a:rPr lang="nl-NL" sz="2800" dirty="0"/>
              <a:t>	- bijv. ritnaalden</a:t>
            </a:r>
            <a:br>
              <a:rPr lang="nl-NL" sz="2800" dirty="0"/>
            </a:br>
            <a:r>
              <a:rPr lang="nl-NL" sz="2800" dirty="0"/>
              <a:t>     - bijv. ……….</a:t>
            </a:r>
          </a:p>
          <a:p>
            <a:pPr marL="0" indent="0">
              <a:buFontTx/>
              <a:buNone/>
              <a:defRPr/>
            </a:pPr>
            <a:endParaRPr lang="nl-NL" sz="2800" dirty="0"/>
          </a:p>
          <a:p>
            <a:pPr marL="0" indent="0">
              <a:buFontTx/>
              <a:buNone/>
              <a:defRPr/>
            </a:pPr>
            <a:r>
              <a:rPr lang="nl-NL" sz="2800" u="sng" dirty="0"/>
              <a:t>9.4 Vogelschade </a:t>
            </a:r>
            <a:endParaRPr lang="nl-NL" altLang="nl-NL" sz="2800" u="sng" dirty="0">
              <a:cs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112838"/>
            <a:ext cx="2667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8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459" y="180434"/>
            <a:ext cx="2962275" cy="490537"/>
          </a:xfrm>
        </p:spPr>
        <p:txBody>
          <a:bodyPr/>
          <a:lstStyle/>
          <a:p>
            <a:pPr algn="l" eaLnBrk="1" hangingPunct="1"/>
            <a:r>
              <a:rPr lang="nl-NL" altLang="nl-NL" sz="3200" u="sng" dirty="0"/>
              <a:t>Schade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152" y="962977"/>
            <a:ext cx="8362950" cy="5113338"/>
          </a:xfrm>
        </p:spPr>
        <p:txBody>
          <a:bodyPr/>
          <a:lstStyle/>
          <a:p>
            <a:pPr marL="623888" indent="-623888" eaLnBrk="1" hangingPunct="1">
              <a:buFontTx/>
              <a:buNone/>
              <a:defRPr/>
            </a:pPr>
            <a:r>
              <a:rPr lang="nl-NL" altLang="nl-NL" sz="2800" dirty="0">
                <a:cs typeface="Arial" charset="0"/>
              </a:rPr>
              <a:t>9.5 “Natuur”-schades en stress</a:t>
            </a:r>
          </a:p>
          <a:p>
            <a:pPr marL="623888" indent="0" eaLnBrk="1" hangingPunct="1">
              <a:buFontTx/>
              <a:buNone/>
              <a:defRPr/>
            </a:pPr>
            <a:r>
              <a:rPr lang="nl-NL" altLang="nl-NL" sz="2800" dirty="0">
                <a:cs typeface="Arial" charset="0"/>
              </a:rPr>
              <a:t>- door onkruidbestrijding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- hagel, nachtvorst, 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  storm, enz.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sz="2800" dirty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altLang="nl-NL" sz="2800" dirty="0">
                <a:cs typeface="Arial" charset="0"/>
              </a:rPr>
              <a:t>9.6 Gebreks-</a:t>
            </a:r>
            <a:br>
              <a:rPr lang="nl-NL" altLang="nl-NL" sz="2800" dirty="0">
                <a:cs typeface="Arial" charset="0"/>
              </a:rPr>
            </a:br>
            <a:r>
              <a:rPr lang="nl-NL" altLang="nl-NL" sz="2800" dirty="0">
                <a:cs typeface="Arial" charset="0"/>
              </a:rPr>
              <a:t>       verschijnselen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744913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775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181</TotalTime>
  <Words>163</Words>
  <Application>Microsoft Office PowerPoint</Application>
  <PresentationFormat>Diavoorstelling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Yuverta</vt:lpstr>
      <vt:lpstr>H9. Ziekten plagen en beschadigingen </vt:lpstr>
      <vt:lpstr>PowerPoint-presentatie</vt:lpstr>
      <vt:lpstr>Schimmels:</vt:lpstr>
      <vt:lpstr>PowerPoint-presentatie</vt:lpstr>
      <vt:lpstr>Schade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33</cp:revision>
  <dcterms:created xsi:type="dcterms:W3CDTF">2021-03-01T11:59:21Z</dcterms:created>
  <dcterms:modified xsi:type="dcterms:W3CDTF">2022-11-02T08:33:55Z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